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F489D-ACBD-40F7-9A26-162B67ECFE6D}" type="datetimeFigureOut">
              <a:rPr lang="fr-CA" smtClean="0"/>
              <a:t>22-11-12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29CD1-A871-4053-803B-BC51BFFE807B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CA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CA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CA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CA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CA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C208-7E28-4C35-8F46-6A76F3B98D9E}" type="datetimeFigureOut">
              <a:rPr lang="fr-CA" smtClean="0"/>
              <a:t>22-11-12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04E1-A078-4411-AAE0-A34F92DDCB4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C208-7E28-4C35-8F46-6A76F3B98D9E}" type="datetimeFigureOut">
              <a:rPr lang="fr-CA" smtClean="0"/>
              <a:t>22-11-12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04E1-A078-4411-AAE0-A34F92DDCB4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C208-7E28-4C35-8F46-6A76F3B98D9E}" type="datetimeFigureOut">
              <a:rPr lang="fr-CA" smtClean="0"/>
              <a:t>22-11-12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04E1-A078-4411-AAE0-A34F92DDCB4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206376" y="201706"/>
            <a:ext cx="8540750" cy="5849471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C208-7E28-4C35-8F46-6A76F3B98D9E}" type="datetimeFigureOut">
              <a:rPr lang="fr-CA" smtClean="0"/>
              <a:t>22-11-12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04E1-A078-4411-AAE0-A34F92DDCB4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C208-7E28-4C35-8F46-6A76F3B98D9E}" type="datetimeFigureOut">
              <a:rPr lang="fr-CA" smtClean="0"/>
              <a:t>22-11-12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04E1-A078-4411-AAE0-A34F92DDCB4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C208-7E28-4C35-8F46-6A76F3B98D9E}" type="datetimeFigureOut">
              <a:rPr lang="fr-CA" smtClean="0"/>
              <a:t>22-11-12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04E1-A078-4411-AAE0-A34F92DDCB4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C208-7E28-4C35-8F46-6A76F3B98D9E}" type="datetimeFigureOut">
              <a:rPr lang="fr-CA" smtClean="0"/>
              <a:t>22-11-12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04E1-A078-4411-AAE0-A34F92DDCB4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C208-7E28-4C35-8F46-6A76F3B98D9E}" type="datetimeFigureOut">
              <a:rPr lang="fr-CA" smtClean="0"/>
              <a:t>22-11-12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04E1-A078-4411-AAE0-A34F92DDCB4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C208-7E28-4C35-8F46-6A76F3B98D9E}" type="datetimeFigureOut">
              <a:rPr lang="fr-CA" smtClean="0"/>
              <a:t>22-11-12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04E1-A078-4411-AAE0-A34F92DDCB4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C208-7E28-4C35-8F46-6A76F3B98D9E}" type="datetimeFigureOut">
              <a:rPr lang="fr-CA" smtClean="0"/>
              <a:t>22-11-12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04E1-A078-4411-AAE0-A34F92DDCB4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C208-7E28-4C35-8F46-6A76F3B98D9E}" type="datetimeFigureOut">
              <a:rPr lang="fr-CA" smtClean="0"/>
              <a:t>22-11-12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04E1-A078-4411-AAE0-A34F92DDCB4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EC208-7E28-4C35-8F46-6A76F3B98D9E}" type="datetimeFigureOut">
              <a:rPr lang="fr-CA" smtClean="0"/>
              <a:t>22-11-12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C04E1-A078-4411-AAE0-A34F92DDCB4A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Pourquoi le marché boursier américain </a:t>
            </a:r>
            <a:r>
              <a:rPr lang="fr-FR" smtClean="0"/>
              <a:t>est intéressant?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4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864" y="1046350"/>
            <a:ext cx="8063057" cy="4385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6147" name="Rectangle 3"/>
          <p:cNvSpPr>
            <a:spLocks/>
          </p:cNvSpPr>
          <p:nvPr/>
        </p:nvSpPr>
        <p:spPr bwMode="auto">
          <a:xfrm>
            <a:off x="251114" y="205908"/>
            <a:ext cx="8638886" cy="705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12" tIns="41005" rIns="82012" bIns="41005" anchor="ctr"/>
          <a:lstStyle/>
          <a:p>
            <a:pPr algn="l">
              <a:lnSpc>
                <a:spcPct val="100000"/>
              </a:lnSpc>
            </a:pPr>
            <a:r>
              <a:rPr lang="fr-CA" sz="2200" b="1" dirty="0">
                <a:solidFill>
                  <a:srgbClr val="002144"/>
                </a:solidFill>
              </a:rPr>
              <a:t>Valorisations</a:t>
            </a:r>
            <a:br>
              <a:rPr lang="fr-CA" sz="2200" b="1" dirty="0">
                <a:solidFill>
                  <a:srgbClr val="002144"/>
                </a:solidFill>
              </a:rPr>
            </a:br>
            <a:r>
              <a:rPr lang="fr-CA" b="1" dirty="0">
                <a:solidFill>
                  <a:srgbClr val="002144"/>
                </a:solidFill>
              </a:rPr>
              <a:t>Les bénéfices des sociétés américaines sont « en solde » – particulièrement si vous êtes Canadien</a:t>
            </a:r>
            <a:endParaRPr lang="en-CA" b="1" dirty="0">
              <a:solidFill>
                <a:srgbClr val="002144"/>
              </a:solidFill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541818" y="1920409"/>
            <a:ext cx="3394364" cy="1160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50000"/>
              </a:spcBef>
            </a:pPr>
            <a:r>
              <a:rPr lang="fr-CA" sz="1400" b="1" dirty="0">
                <a:solidFill>
                  <a:srgbClr val="002144"/>
                </a:solidFill>
              </a:rPr>
              <a:t>Les Canadiens ont payé plus de 45 fois les bénéfices pour acheter des actions américaines ; à partir d'ici, les rendements annualisés sur 10 ans ont été de -1,9 % (CAD)</a:t>
            </a:r>
            <a:endParaRPr lang="en-CA" sz="1400" b="1" dirty="0">
              <a:solidFill>
                <a:srgbClr val="002144"/>
              </a:solidFill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303319" y="5233147"/>
            <a:ext cx="3317875" cy="94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50000"/>
              </a:spcBef>
            </a:pPr>
            <a:r>
              <a:rPr lang="fr-CA" sz="1400" b="1" dirty="0">
                <a:solidFill>
                  <a:srgbClr val="002144"/>
                </a:solidFill>
              </a:rPr>
              <a:t>Les Canadiens ont payé 14 fois les bénéfices ; à partir d'ici, les rendements annualisés sur 10 ans ont été de 21,9 % (CAD) </a:t>
            </a:r>
            <a:endParaRPr lang="en-CA" sz="1400" b="1" dirty="0">
              <a:solidFill>
                <a:srgbClr val="002144"/>
              </a:solidFill>
            </a:endParaRP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H="1" flipV="1">
            <a:off x="1085273" y="4546787"/>
            <a:ext cx="1218045" cy="829235"/>
          </a:xfrm>
          <a:prstGeom prst="line">
            <a:avLst/>
          </a:prstGeom>
          <a:noFill/>
          <a:ln w="31750">
            <a:solidFill>
              <a:srgbClr val="002144"/>
            </a:solidFill>
            <a:round/>
            <a:headEnd/>
            <a:tailEnd type="triangle" w="lg" len="lg"/>
          </a:ln>
        </p:spPr>
        <p:txBody>
          <a:bodyPr lIns="82058" tIns="41029" rIns="82058" bIns="41029"/>
          <a:lstStyle/>
          <a:p>
            <a:endParaRPr lang="fr-CA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900546" y="4380100"/>
            <a:ext cx="602672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82058" tIns="41029" rIns="82058" bIns="41029"/>
          <a:lstStyle/>
          <a:p>
            <a:endParaRPr lang="fr-CA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788727" y="4783512"/>
            <a:ext cx="2008909" cy="57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CA" sz="1600" b="1" dirty="0">
                <a:solidFill>
                  <a:srgbClr val="002144"/>
                </a:solidFill>
              </a:rPr>
              <a:t>Ratio C/B </a:t>
            </a:r>
            <a:r>
              <a:rPr lang="en-CA" sz="1600" b="1" dirty="0" err="1">
                <a:solidFill>
                  <a:srgbClr val="002144"/>
                </a:solidFill>
              </a:rPr>
              <a:t>actuel</a:t>
            </a:r>
            <a:r>
              <a:rPr lang="en-CA" sz="1600" b="1" dirty="0">
                <a:solidFill>
                  <a:srgbClr val="002144"/>
                </a:solidFill>
              </a:rPr>
              <a:t> ~14,6*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913535" y="3707747"/>
            <a:ext cx="6026727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82058" tIns="41029" rIns="82058" bIns="41029"/>
          <a:lstStyle/>
          <a:p>
            <a:endParaRPr lang="fr-CA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913535" y="4043923"/>
            <a:ext cx="6026727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82058" tIns="41029" rIns="82058" bIns="41029"/>
          <a:lstStyle/>
          <a:p>
            <a:endParaRPr lang="fr-CA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 flipV="1">
            <a:off x="4452216" y="2105306"/>
            <a:ext cx="1089602" cy="302559"/>
          </a:xfrm>
          <a:prstGeom prst="line">
            <a:avLst/>
          </a:prstGeom>
          <a:noFill/>
          <a:ln w="31750">
            <a:solidFill>
              <a:srgbClr val="002144"/>
            </a:solidFill>
            <a:round/>
            <a:headEnd/>
            <a:tailEnd type="triangle" w="lg" len="lg"/>
          </a:ln>
        </p:spPr>
        <p:txBody>
          <a:bodyPr lIns="82058" tIns="41029" rIns="82058" bIns="41029"/>
          <a:lstStyle/>
          <a:p>
            <a:endParaRPr lang="fr-CA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6373091" y="3473824"/>
            <a:ext cx="2701636" cy="282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fr-CA" sz="1300" b="1" dirty="0">
                <a:solidFill>
                  <a:srgbClr val="899299"/>
                </a:solidFill>
              </a:rPr>
              <a:t>Ratio C/B moyen 24,8 (CAD/USD) </a:t>
            </a:r>
            <a:endParaRPr lang="en-CA" sz="1300" b="1" dirty="0">
              <a:solidFill>
                <a:srgbClr val="899299"/>
              </a:solidFill>
            </a:endParaRP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6580909" y="3825409"/>
            <a:ext cx="2286000" cy="282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fr-CA" sz="1300" b="1" dirty="0">
                <a:solidFill>
                  <a:srgbClr val="0066FF"/>
                </a:solidFill>
              </a:rPr>
              <a:t>Ratio C/B moyen 19,0 (USD) </a:t>
            </a:r>
            <a:endParaRPr lang="en-CA" sz="1300" b="1" dirty="0">
              <a:solidFill>
                <a:srgbClr val="0066FF"/>
              </a:solidFill>
            </a:endParaRPr>
          </a:p>
        </p:txBody>
      </p:sp>
      <p:sp>
        <p:nvSpPr>
          <p:cNvPr id="6158" name="Oval 14"/>
          <p:cNvSpPr>
            <a:spLocks noChangeArrowheads="1"/>
          </p:cNvSpPr>
          <p:nvPr/>
        </p:nvSpPr>
        <p:spPr bwMode="auto">
          <a:xfrm>
            <a:off x="6511636" y="4153181"/>
            <a:ext cx="484909" cy="428625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CA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H="1" flipV="1">
            <a:off x="6970568" y="4482354"/>
            <a:ext cx="415636" cy="288551"/>
          </a:xfrm>
          <a:prstGeom prst="line">
            <a:avLst/>
          </a:prstGeom>
          <a:noFill/>
          <a:ln w="31750">
            <a:solidFill>
              <a:srgbClr val="002144"/>
            </a:solidFill>
            <a:round/>
            <a:headEnd/>
            <a:tailEnd type="triangle" w="lg" len="lg"/>
          </a:ln>
        </p:spPr>
        <p:txBody>
          <a:bodyPr lIns="82058" tIns="41029" rIns="82058" bIns="41029"/>
          <a:lstStyle/>
          <a:p>
            <a:endParaRPr lang="fr-CA"/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5531716" y="5643564"/>
            <a:ext cx="3382818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CA" sz="1100" dirty="0">
                <a:solidFill>
                  <a:srgbClr val="000000"/>
                </a:solidFill>
              </a:rPr>
              <a:t>Sources : S&amp;P, RBC GMA </a:t>
            </a:r>
          </a:p>
          <a:p>
            <a:pPr algn="r" eaLnBrk="1" hangingPunct="1">
              <a:lnSpc>
                <a:spcPct val="100000"/>
              </a:lnSpc>
            </a:pPr>
            <a:r>
              <a:rPr lang="fr-CA" sz="1100" dirty="0">
                <a:solidFill>
                  <a:srgbClr val="000000"/>
                </a:solidFill>
              </a:rPr>
              <a:t>*Indice S&amp;P 500 au 30 septembre 2012/Bénéfice d’exploitation des 12 derniers mois au 30 juin 2011</a:t>
            </a:r>
            <a:endParaRPr lang="en-CA" sz="1100" dirty="0">
              <a:solidFill>
                <a:srgbClr val="000000"/>
              </a:solidFill>
            </a:endParaRPr>
          </a:p>
        </p:txBody>
      </p:sp>
      <p:sp>
        <p:nvSpPr>
          <p:cNvPr id="6161" name="Oval 19"/>
          <p:cNvSpPr>
            <a:spLocks noChangeArrowheads="1"/>
          </p:cNvSpPr>
          <p:nvPr/>
        </p:nvSpPr>
        <p:spPr bwMode="auto">
          <a:xfrm>
            <a:off x="3958648" y="1896596"/>
            <a:ext cx="484909" cy="428625"/>
          </a:xfrm>
          <a:prstGeom prst="ellipse">
            <a:avLst/>
          </a:prstGeom>
          <a:solidFill>
            <a:srgbClr val="FF0000">
              <a:alpha val="20000"/>
            </a:srgbClr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CA"/>
          </a:p>
        </p:txBody>
      </p:sp>
      <p:sp>
        <p:nvSpPr>
          <p:cNvPr id="6162" name="Oval 20"/>
          <p:cNvSpPr>
            <a:spLocks noChangeArrowheads="1"/>
          </p:cNvSpPr>
          <p:nvPr/>
        </p:nvSpPr>
        <p:spPr bwMode="auto">
          <a:xfrm>
            <a:off x="738909" y="4134971"/>
            <a:ext cx="484909" cy="428625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114" y="259137"/>
            <a:ext cx="8201603" cy="465044"/>
          </a:xfrm>
        </p:spPr>
        <p:txBody>
          <a:bodyPr>
            <a:normAutofit fontScale="90000"/>
          </a:bodyPr>
          <a:lstStyle/>
          <a:p>
            <a:r>
              <a:rPr lang="fr-CA" dirty="0" smtClean="0">
                <a:ea typeface="ＭＳ Ｐゴシック" pitchFamily="34" charset="-128"/>
              </a:rPr>
              <a:t>Valorisations</a:t>
            </a:r>
            <a:br>
              <a:rPr lang="fr-CA" dirty="0" smtClean="0">
                <a:ea typeface="ＭＳ Ｐゴシック" pitchFamily="34" charset="-128"/>
              </a:rPr>
            </a:br>
            <a:r>
              <a:rPr lang="fr-CA" sz="1800" dirty="0">
                <a:ea typeface="ＭＳ Ｐゴシック" pitchFamily="34" charset="-128"/>
              </a:rPr>
              <a:t>Les finances des sociétés américaines sont saines</a:t>
            </a:r>
            <a:endParaRPr lang="en-CA" sz="1800" dirty="0">
              <a:ea typeface="ＭＳ Ｐゴシック" pitchFamily="34" charset="-128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975591" y="1540809"/>
            <a:ext cx="3810000" cy="329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CA" sz="1600" b="1" dirty="0" err="1">
                <a:solidFill>
                  <a:srgbClr val="002144"/>
                </a:solidFill>
              </a:rPr>
              <a:t>Amélioration</a:t>
            </a:r>
            <a:r>
              <a:rPr lang="en-CA" sz="1600" b="1" dirty="0">
                <a:solidFill>
                  <a:srgbClr val="002144"/>
                </a:solidFill>
              </a:rPr>
              <a:t> des </a:t>
            </a:r>
            <a:r>
              <a:rPr lang="en-CA" sz="1600" b="1" dirty="0" err="1">
                <a:solidFill>
                  <a:srgbClr val="002144"/>
                </a:solidFill>
              </a:rPr>
              <a:t>bilans</a:t>
            </a:r>
            <a:r>
              <a:rPr lang="en-CA" sz="1600" b="1" dirty="0">
                <a:solidFill>
                  <a:srgbClr val="002144"/>
                </a:solidFill>
              </a:rPr>
              <a:t>…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74046" y="1253659"/>
            <a:ext cx="4118841" cy="1067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fr-CA" sz="1600" b="1" dirty="0">
                <a:solidFill>
                  <a:srgbClr val="002144"/>
                </a:solidFill>
              </a:rPr>
              <a:t>…et leurs liquidités de près de 1,5 billions $ indiquent une très grande capacité à résister aux chocs et une grande souplesse pour le faire</a:t>
            </a:r>
            <a:endParaRPr lang="en-CA" sz="1600" b="1" dirty="0">
              <a:solidFill>
                <a:srgbClr val="002144"/>
              </a:solidFill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7152409" y="5946122"/>
            <a:ext cx="1654299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CA" sz="1100" dirty="0" err="1">
                <a:solidFill>
                  <a:srgbClr val="000000"/>
                </a:solidFill>
              </a:rPr>
              <a:t>Données</a:t>
            </a:r>
            <a:r>
              <a:rPr lang="en-CA" sz="1100" dirty="0">
                <a:solidFill>
                  <a:srgbClr val="000000"/>
                </a:solidFill>
              </a:rPr>
              <a:t> en </a:t>
            </a:r>
            <a:r>
              <a:rPr lang="en-CA" sz="1100" dirty="0" err="1">
                <a:solidFill>
                  <a:srgbClr val="000000"/>
                </a:solidFill>
              </a:rPr>
              <a:t>septembre</a:t>
            </a:r>
            <a:r>
              <a:rPr lang="en-CA" sz="1100" dirty="0">
                <a:solidFill>
                  <a:srgbClr val="000000"/>
                </a:solidFill>
              </a:rPr>
              <a:t> 2012</a:t>
            </a:r>
          </a:p>
        </p:txBody>
      </p:sp>
      <p:pic>
        <p:nvPicPr>
          <p:cNvPr id="7184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864" y="2319618"/>
            <a:ext cx="4495512" cy="32132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185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35921" y="2252383"/>
            <a:ext cx="4349750" cy="3141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/>
          </p:cNvSpPr>
          <p:nvPr/>
        </p:nvSpPr>
        <p:spPr bwMode="auto">
          <a:xfrm>
            <a:off x="251114" y="121864"/>
            <a:ext cx="8638886" cy="874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12" tIns="41005" rIns="82012" bIns="41005" anchor="ctr"/>
          <a:lstStyle/>
          <a:p>
            <a:pPr algn="l">
              <a:lnSpc>
                <a:spcPct val="100000"/>
              </a:lnSpc>
            </a:pPr>
            <a:r>
              <a:rPr lang="fr-CA" sz="2200" b="1" dirty="0">
                <a:solidFill>
                  <a:srgbClr val="002144"/>
                </a:solidFill>
              </a:rPr>
              <a:t>Valorisations</a:t>
            </a:r>
            <a:br>
              <a:rPr lang="fr-CA" sz="2200" b="1" dirty="0">
                <a:solidFill>
                  <a:srgbClr val="002144"/>
                </a:solidFill>
              </a:rPr>
            </a:br>
            <a:r>
              <a:rPr lang="fr-CA" sz="1700" b="1" dirty="0">
                <a:solidFill>
                  <a:srgbClr val="002144"/>
                </a:solidFill>
              </a:rPr>
              <a:t>Ratio dividendes/bénéfice des sociétés du S&amp;P 500 le plus bas jamais enregistré</a:t>
            </a:r>
            <a:endParaRPr lang="en-CA" sz="1700" b="1" dirty="0">
              <a:solidFill>
                <a:srgbClr val="002144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 b="14217"/>
          <a:stretch>
            <a:fillRect/>
          </a:stretch>
        </p:blipFill>
        <p:spPr bwMode="auto">
          <a:xfrm>
            <a:off x="138545" y="1949824"/>
            <a:ext cx="8728364" cy="3203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637194" y="5946122"/>
            <a:ext cx="2091919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CA" sz="1100" dirty="0">
                <a:solidFill>
                  <a:srgbClr val="000000"/>
                </a:solidFill>
              </a:rPr>
              <a:t>Source : Empirical Research Partners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98750" y="1256460"/>
            <a:ext cx="3394364" cy="88307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fr-CA" b="1" dirty="0">
                <a:solidFill>
                  <a:srgbClr val="000000"/>
                </a:solidFill>
              </a:rPr>
              <a:t>S&amp;P 500</a:t>
            </a:r>
            <a:r>
              <a:rPr lang="fr-CA" b="1" baseline="30000" dirty="0">
                <a:solidFill>
                  <a:srgbClr val="000000"/>
                </a:solidFill>
              </a:rPr>
              <a:t>1</a:t>
            </a:r>
            <a:r>
              <a:rPr lang="fr-CA" b="1" dirty="0">
                <a:solidFill>
                  <a:srgbClr val="000000"/>
                </a:solidFill>
              </a:rPr>
              <a:t>                                                           Ratios dividendes/bénéfice</a:t>
            </a:r>
            <a:r>
              <a:rPr lang="fr-CA" sz="1300" b="1" dirty="0">
                <a:solidFill>
                  <a:srgbClr val="000000"/>
                </a:solidFill>
              </a:rPr>
              <a:t>                              </a:t>
            </a:r>
            <a:r>
              <a:rPr lang="fr-CA" sz="1400" b="1" dirty="0">
                <a:solidFill>
                  <a:srgbClr val="000000"/>
                </a:solidFill>
              </a:rPr>
              <a:t>De 1871 à la janvier 2012</a:t>
            </a:r>
            <a:endParaRPr lang="en-CA" sz="1400" b="1" dirty="0">
              <a:solidFill>
                <a:srgbClr val="000000"/>
              </a:solidFill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01625" y="5315791"/>
            <a:ext cx="2909455" cy="63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50000"/>
              </a:spcBef>
            </a:pPr>
            <a:r>
              <a:rPr lang="fr-CA" baseline="0">
                <a:solidFill>
                  <a:srgbClr val="000000"/>
                </a:solidFill>
              </a:rPr>
              <a:t>1. Données pondérées en fonction de la capitalisation.</a:t>
            </a:r>
            <a:endParaRPr lang="en-CA" baseline="0">
              <a:solidFill>
                <a:srgbClr val="000000"/>
              </a:solidFill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069773" y="5128092"/>
            <a:ext cx="2493818" cy="296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algn="l"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CA" sz="1400" dirty="0" err="1">
                <a:solidFill>
                  <a:srgbClr val="000000"/>
                </a:solidFill>
              </a:rPr>
              <a:t>Récessions</a:t>
            </a:r>
            <a:endParaRPr lang="en-CA" sz="1400" dirty="0">
              <a:solidFill>
                <a:srgbClr val="000000"/>
              </a:solidFill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710421" y="5062215"/>
            <a:ext cx="355023" cy="442718"/>
          </a:xfrm>
          <a:prstGeom prst="rect">
            <a:avLst/>
          </a:prstGeom>
          <a:solidFill>
            <a:srgbClr val="C0C0C0"/>
          </a:solidFill>
          <a:ln w="9525" algn="ctr">
            <a:noFill/>
            <a:miter lim="800000"/>
            <a:headEnd/>
            <a:tailEnd/>
          </a:ln>
        </p:spPr>
        <p:txBody>
          <a:bodyPr lIns="82058" tIns="82058" rIns="82058" bIns="82058" anchor="ctr">
            <a:spAutoFit/>
          </a:bodyPr>
          <a:lstStyle/>
          <a:p>
            <a:endParaRPr lang="fr-CA"/>
          </a:p>
        </p:txBody>
      </p:sp>
      <p:sp>
        <p:nvSpPr>
          <p:cNvPr id="8201" name="Oval 10"/>
          <p:cNvSpPr>
            <a:spLocks noChangeArrowheads="1"/>
          </p:cNvSpPr>
          <p:nvPr/>
        </p:nvSpPr>
        <p:spPr bwMode="auto">
          <a:xfrm>
            <a:off x="8472921" y="4457531"/>
            <a:ext cx="528205" cy="622545"/>
          </a:xfrm>
          <a:prstGeom prst="ellipse">
            <a:avLst/>
          </a:prstGeom>
          <a:solidFill>
            <a:srgbClr val="99CCFF">
              <a:alpha val="34901"/>
            </a:srgbClr>
          </a:solidFill>
          <a:ln w="31750" algn="ctr">
            <a:solidFill>
              <a:srgbClr val="0000FF"/>
            </a:solidFill>
            <a:round/>
            <a:headEnd/>
            <a:tailEnd/>
          </a:ln>
        </p:spPr>
        <p:txBody>
          <a:bodyPr lIns="82058" tIns="82058" rIns="82058" bIns="82058" anchor="ctr">
            <a:spAutoFit/>
          </a:bodyPr>
          <a:lstStyle/>
          <a:p>
            <a:endParaRPr lang="fr-CA"/>
          </a:p>
        </p:txBody>
      </p:sp>
      <p:sp>
        <p:nvSpPr>
          <p:cNvPr id="8202" name="Line 11"/>
          <p:cNvSpPr>
            <a:spLocks noChangeShapeType="1"/>
          </p:cNvSpPr>
          <p:nvPr/>
        </p:nvSpPr>
        <p:spPr bwMode="auto">
          <a:xfrm>
            <a:off x="8143876" y="3934666"/>
            <a:ext cx="392545" cy="644338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lg" len="lg"/>
          </a:ln>
        </p:spPr>
        <p:txBody>
          <a:bodyPr lIns="82058" tIns="41029" rIns="82058" bIns="41029"/>
          <a:lstStyle/>
          <a:p>
            <a:endParaRPr lang="fr-CA"/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6611217" y="2412067"/>
            <a:ext cx="1952625" cy="1560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defTabSz="914608">
              <a:spcBef>
                <a:spcPct val="50000"/>
              </a:spcBef>
            </a:pPr>
            <a:r>
              <a:rPr lang="en-CA" sz="1600" b="1" dirty="0" err="1">
                <a:solidFill>
                  <a:srgbClr val="0066FF"/>
                </a:solidFill>
              </a:rPr>
              <a:t>Faible</a:t>
            </a:r>
            <a:r>
              <a:rPr lang="en-CA" sz="1600" b="1" dirty="0">
                <a:solidFill>
                  <a:srgbClr val="0066FF"/>
                </a:solidFill>
              </a:rPr>
              <a:t> ratio de </a:t>
            </a:r>
            <a:r>
              <a:rPr lang="en-CA" sz="1600" b="1" dirty="0" err="1">
                <a:solidFill>
                  <a:srgbClr val="0066FF"/>
                </a:solidFill>
              </a:rPr>
              <a:t>versement</a:t>
            </a:r>
            <a:r>
              <a:rPr lang="en-CA" sz="1600" b="1" dirty="0">
                <a:solidFill>
                  <a:srgbClr val="0066FF"/>
                </a:solidFill>
              </a:rPr>
              <a:t> = </a:t>
            </a:r>
            <a:r>
              <a:rPr lang="en-CA" sz="1600" b="1" dirty="0" err="1">
                <a:solidFill>
                  <a:srgbClr val="0066FF"/>
                </a:solidFill>
              </a:rPr>
              <a:t>grande</a:t>
            </a:r>
            <a:r>
              <a:rPr lang="en-CA" sz="1600" b="1" dirty="0">
                <a:solidFill>
                  <a:srgbClr val="0066FF"/>
                </a:solidFill>
              </a:rPr>
              <a:t> </a:t>
            </a:r>
            <a:r>
              <a:rPr lang="en-CA" sz="1600" b="1" dirty="0" err="1">
                <a:solidFill>
                  <a:srgbClr val="0066FF"/>
                </a:solidFill>
              </a:rPr>
              <a:t>marge</a:t>
            </a:r>
            <a:r>
              <a:rPr lang="en-CA" sz="1600" b="1" dirty="0">
                <a:solidFill>
                  <a:srgbClr val="0066FF"/>
                </a:solidFill>
              </a:rPr>
              <a:t> de manoeuvre pour faire </a:t>
            </a:r>
            <a:r>
              <a:rPr lang="en-CA" sz="1600" b="1" dirty="0" err="1">
                <a:solidFill>
                  <a:srgbClr val="0066FF"/>
                </a:solidFill>
              </a:rPr>
              <a:t>croître</a:t>
            </a:r>
            <a:r>
              <a:rPr lang="en-CA" sz="1600" b="1" dirty="0">
                <a:solidFill>
                  <a:srgbClr val="0066FF"/>
                </a:solidFill>
              </a:rPr>
              <a:t> les </a:t>
            </a:r>
            <a:r>
              <a:rPr lang="en-CA" sz="1600" b="1" dirty="0" err="1">
                <a:solidFill>
                  <a:srgbClr val="0066FF"/>
                </a:solidFill>
              </a:rPr>
              <a:t>dividendes</a:t>
            </a:r>
            <a:endParaRPr lang="en-CA" sz="1600" b="1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81421" y="2050677"/>
            <a:ext cx="7148079" cy="3618100"/>
            <a:chOff x="-4798" y="3568"/>
            <a:chExt cx="5126" cy="2656"/>
          </a:xfrm>
        </p:grpSpPr>
        <p:pic>
          <p:nvPicPr>
            <p:cNvPr id="9240" name="Picture 2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4798" y="3568"/>
              <a:ext cx="5126" cy="26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3" name="Group 28"/>
            <p:cNvGrpSpPr>
              <a:grpSpLocks/>
            </p:cNvGrpSpPr>
            <p:nvPr/>
          </p:nvGrpSpPr>
          <p:grpSpPr bwMode="auto">
            <a:xfrm>
              <a:off x="-4434" y="3714"/>
              <a:ext cx="1513" cy="390"/>
              <a:chOff x="-4434" y="3714"/>
              <a:chExt cx="1513" cy="390"/>
            </a:xfrm>
          </p:grpSpPr>
          <p:sp>
            <p:nvSpPr>
              <p:cNvPr id="9242" name="Rectangle 26"/>
              <p:cNvSpPr>
                <a:spLocks noChangeArrowheads="1"/>
              </p:cNvSpPr>
              <p:nvPr/>
            </p:nvSpPr>
            <p:spPr bwMode="auto">
              <a:xfrm>
                <a:off x="-4434" y="3765"/>
                <a:ext cx="1125" cy="339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tIns="91440" bIns="91440" anchor="ctr">
                <a:spAutoFit/>
              </a:bodyPr>
              <a:lstStyle/>
              <a:p>
                <a:endParaRPr lang="fr-CA"/>
              </a:p>
            </p:txBody>
          </p:sp>
          <p:sp>
            <p:nvSpPr>
              <p:cNvPr id="9243" name="Rectangle 27"/>
              <p:cNvSpPr>
                <a:spLocks noChangeArrowheads="1"/>
              </p:cNvSpPr>
              <p:nvPr/>
            </p:nvSpPr>
            <p:spPr bwMode="auto">
              <a:xfrm>
                <a:off x="-3451" y="3714"/>
                <a:ext cx="530" cy="339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tIns="91440" bIns="91440" anchor="ctr">
                <a:spAutoFit/>
              </a:bodyPr>
              <a:lstStyle/>
              <a:p>
                <a:endParaRPr lang="fr-CA"/>
              </a:p>
            </p:txBody>
          </p:sp>
        </p:grpSp>
      </p:grp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5264727" y="2197754"/>
            <a:ext cx="1939636" cy="6051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CA"/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6775739" y="4580404"/>
            <a:ext cx="623455" cy="60511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CA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5256068" y="2718827"/>
            <a:ext cx="623455" cy="605118"/>
          </a:xfrm>
          <a:prstGeom prst="ellipse">
            <a:avLst/>
          </a:prstGeom>
          <a:solidFill>
            <a:srgbClr val="FF0000">
              <a:alpha val="20000"/>
            </a:srgbClr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CA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H="1">
            <a:off x="5766955" y="2718828"/>
            <a:ext cx="385330" cy="67235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lg" len="lg"/>
          </a:ln>
        </p:spPr>
        <p:txBody>
          <a:bodyPr lIns="82058" tIns="41029" rIns="82058" bIns="41029"/>
          <a:lstStyle/>
          <a:p>
            <a:endParaRPr lang="fr-CA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6121977" y="2517122"/>
            <a:ext cx="2493818" cy="421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defTabSz="914608">
              <a:spcBef>
                <a:spcPct val="50000"/>
              </a:spcBef>
            </a:pPr>
            <a:r>
              <a:rPr lang="fr-CA" sz="2200" b="1" dirty="0">
                <a:solidFill>
                  <a:srgbClr val="3366FF"/>
                </a:solidFill>
              </a:rPr>
              <a:t>Il y a dix ans</a:t>
            </a:r>
            <a:endParaRPr lang="en-CA" sz="2200" b="1" dirty="0">
              <a:solidFill>
                <a:srgbClr val="3366FF"/>
              </a:solidFill>
            </a:endParaRPr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679739" y="4622426"/>
            <a:ext cx="623455" cy="60511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CA"/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3467966" y="4134970"/>
            <a:ext cx="623455" cy="60511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CA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7322704" y="5317191"/>
            <a:ext cx="1760682" cy="421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defTabSz="914608">
              <a:spcBef>
                <a:spcPct val="50000"/>
              </a:spcBef>
            </a:pPr>
            <a:r>
              <a:rPr lang="en-CA" sz="2200" b="1" dirty="0" err="1">
                <a:solidFill>
                  <a:srgbClr val="3366FF"/>
                </a:solidFill>
              </a:rPr>
              <a:t>Aujourd'hui</a:t>
            </a:r>
            <a:endParaRPr lang="en-CA" sz="2200" b="1" dirty="0">
              <a:solidFill>
                <a:srgbClr val="3366FF"/>
              </a:solidFill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7409295" y="4605618"/>
            <a:ext cx="1692853" cy="51266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defTabSz="914608">
              <a:spcBef>
                <a:spcPct val="50000"/>
              </a:spcBef>
            </a:pPr>
            <a:r>
              <a:rPr lang="en-CA" sz="1400" b="1" dirty="0" err="1">
                <a:solidFill>
                  <a:srgbClr val="000000"/>
                </a:solidFill>
              </a:rPr>
              <a:t>Risque</a:t>
            </a:r>
            <a:r>
              <a:rPr lang="en-CA" sz="1400" b="1" dirty="0">
                <a:solidFill>
                  <a:srgbClr val="000000"/>
                </a:solidFill>
              </a:rPr>
              <a:t> de change </a:t>
            </a:r>
            <a:r>
              <a:rPr lang="en-CA" sz="1400" b="1" dirty="0" err="1">
                <a:solidFill>
                  <a:srgbClr val="000000"/>
                </a:solidFill>
              </a:rPr>
              <a:t>moindre</a:t>
            </a:r>
            <a:endParaRPr lang="en-CA" sz="1400" b="1" dirty="0">
              <a:solidFill>
                <a:srgbClr val="000000"/>
              </a:solidFill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7348682" y="3056405"/>
            <a:ext cx="1662545" cy="51266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defTabSz="914608">
              <a:spcBef>
                <a:spcPct val="50000"/>
              </a:spcBef>
            </a:pPr>
            <a:r>
              <a:rPr lang="fr-CA" sz="1400" b="1" dirty="0">
                <a:solidFill>
                  <a:srgbClr val="000000"/>
                </a:solidFill>
              </a:rPr>
              <a:t>Risque de change plus élevé</a:t>
            </a:r>
            <a:endParaRPr lang="en-CA" sz="1400" b="1" dirty="0">
              <a:solidFill>
                <a:srgbClr val="000000"/>
              </a:solidFill>
            </a:endParaRPr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 flipV="1">
            <a:off x="7218795" y="5024438"/>
            <a:ext cx="173182" cy="366993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 type="triangle" w="lg" len="lg"/>
          </a:ln>
        </p:spPr>
        <p:txBody>
          <a:bodyPr lIns="82058" tIns="41029" rIns="82058" bIns="41029"/>
          <a:lstStyle/>
          <a:p>
            <a:endParaRPr lang="fr-CA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5468216" y="5941919"/>
            <a:ext cx="3532909" cy="25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algn="r" defTabSz="914608">
              <a:spcBef>
                <a:spcPct val="50000"/>
              </a:spcBef>
            </a:pPr>
            <a:r>
              <a:rPr lang="fr-CA" sz="1100" dirty="0">
                <a:solidFill>
                  <a:srgbClr val="000000"/>
                </a:solidFill>
              </a:rPr>
              <a:t>Sources : RBC GMA, Bloomberg, septembre 2012</a:t>
            </a:r>
            <a:endParaRPr lang="en-CA" sz="1100" dirty="0">
              <a:solidFill>
                <a:srgbClr val="000000"/>
              </a:solidFill>
            </a:endParaRP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370081" y="1965890"/>
            <a:ext cx="165783" cy="44271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lIns="82058" tIns="82058" rIns="82058" bIns="82058" anchor="ctr">
            <a:spAutoFit/>
          </a:bodyPr>
          <a:lstStyle/>
          <a:p>
            <a:endParaRPr lang="fr-CA"/>
          </a:p>
        </p:txBody>
      </p:sp>
      <p:sp>
        <p:nvSpPr>
          <p:cNvPr id="9233" name="Rectangle 17"/>
          <p:cNvSpPr>
            <a:spLocks/>
          </p:cNvSpPr>
          <p:nvPr/>
        </p:nvSpPr>
        <p:spPr bwMode="auto">
          <a:xfrm>
            <a:off x="251114" y="121864"/>
            <a:ext cx="8659091" cy="874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12" tIns="41005" rIns="82012" bIns="41005" anchor="ctr"/>
          <a:lstStyle/>
          <a:p>
            <a:pPr algn="l">
              <a:lnSpc>
                <a:spcPct val="100000"/>
              </a:lnSpc>
            </a:pPr>
            <a:r>
              <a:rPr lang="en-CA" sz="2200" b="1" dirty="0">
                <a:solidFill>
                  <a:srgbClr val="002144"/>
                </a:solidFill>
              </a:rPr>
              <a:t>Valorisations</a:t>
            </a:r>
            <a:br>
              <a:rPr lang="en-CA" sz="2200" b="1" dirty="0">
                <a:solidFill>
                  <a:srgbClr val="002144"/>
                </a:solidFill>
              </a:rPr>
            </a:br>
            <a:r>
              <a:rPr lang="en-CA" b="1" dirty="0">
                <a:solidFill>
                  <a:srgbClr val="002144"/>
                </a:solidFill>
              </a:rPr>
              <a:t>Le dollar </a:t>
            </a:r>
            <a:r>
              <a:rPr lang="en-CA" b="1" dirty="0" err="1">
                <a:solidFill>
                  <a:srgbClr val="002144"/>
                </a:solidFill>
              </a:rPr>
              <a:t>canadien</a:t>
            </a:r>
            <a:endParaRPr lang="en-CA" b="1" dirty="0">
              <a:solidFill>
                <a:srgbClr val="002144"/>
              </a:solidFill>
            </a:endParaRPr>
          </a:p>
        </p:txBody>
      </p:sp>
      <p:sp>
        <p:nvSpPr>
          <p:cNvPr id="9234" name="Rectangle 4"/>
          <p:cNvSpPr>
            <a:spLocks noChangeArrowheads="1"/>
          </p:cNvSpPr>
          <p:nvPr/>
        </p:nvSpPr>
        <p:spPr bwMode="auto">
          <a:xfrm>
            <a:off x="769217" y="1169614"/>
            <a:ext cx="7628659" cy="69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defTabSz="914608"/>
            <a:r>
              <a:rPr lang="fr-CA" sz="2000" b="1" dirty="0">
                <a:solidFill>
                  <a:srgbClr val="002144"/>
                </a:solidFill>
                <a:cs typeface="Arial" pitchFamily="34" charset="0"/>
              </a:rPr>
              <a:t>Quand il est moins risqué pour les Canadiens d'investir dans les titres mondiaux </a:t>
            </a:r>
            <a:endParaRPr lang="en-CA" sz="2000" b="1" dirty="0">
              <a:solidFill>
                <a:srgbClr val="002144"/>
              </a:solidFill>
              <a:cs typeface="Arial" pitchFamily="34" charset="0"/>
            </a:endParaRP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1928091" y="1778934"/>
            <a:ext cx="3205307" cy="93989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82058" tIns="82058" rIns="82058" bIns="82058"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</a:pPr>
            <a:r>
              <a:rPr lang="fr-CA" sz="1400" dirty="0">
                <a:solidFill>
                  <a:srgbClr val="002144"/>
                </a:solidFill>
              </a:rPr>
              <a:t>Parité des pouvoirs d’achat (PPP)            Moyenne $ CA/$ US                 Fourchettes de 20 %</a:t>
            </a:r>
            <a:endParaRPr lang="en-CA" sz="1400" dirty="0">
              <a:solidFill>
                <a:srgbClr val="002144"/>
              </a:solidFill>
            </a:endParaRPr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1398444" y="2046475"/>
            <a:ext cx="50655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82058" tIns="82058" rIns="82058" bIns="82058" anchor="ctr">
            <a:spAutoFit/>
          </a:bodyPr>
          <a:lstStyle/>
          <a:p>
            <a:endParaRPr lang="fr-CA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1405660" y="2308412"/>
            <a:ext cx="50655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lIns="82058" tIns="82058" rIns="82058" bIns="82058" anchor="ctr">
            <a:spAutoFit/>
          </a:bodyPr>
          <a:lstStyle/>
          <a:p>
            <a:endParaRPr lang="fr-CA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1412876" y="2570350"/>
            <a:ext cx="506556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82058" tIns="82058" rIns="82058" bIns="82058" anchor="ctr">
            <a:spAutoFit/>
          </a:bodyPr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1" name="Picture 15"/>
          <p:cNvPicPr>
            <a:picLocks noChangeAspect="1" noChangeArrowheads="1"/>
          </p:cNvPicPr>
          <p:nvPr/>
        </p:nvPicPr>
        <p:blipFill>
          <a:blip r:embed="rId3" cstate="print"/>
          <a:srcRect r="24040" b="4695"/>
          <a:stretch>
            <a:fillRect/>
          </a:stretch>
        </p:blipFill>
        <p:spPr bwMode="auto">
          <a:xfrm>
            <a:off x="290081" y="1676681"/>
            <a:ext cx="8194386" cy="294714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14339" name="Rectangle 3"/>
          <p:cNvSpPr>
            <a:spLocks noGrp="1"/>
          </p:cNvSpPr>
          <p:nvPr>
            <p:ph type="title"/>
          </p:nvPr>
        </p:nvSpPr>
        <p:spPr>
          <a:xfrm>
            <a:off x="254000" y="324971"/>
            <a:ext cx="6234545" cy="470647"/>
          </a:xfrm>
          <a:noFill/>
        </p:spPr>
        <p:txBody>
          <a:bodyPr anchor="ctr">
            <a:normAutofit fontScale="90000"/>
          </a:bodyPr>
          <a:lstStyle/>
          <a:p>
            <a:r>
              <a:rPr lang="fr-CA" dirty="0" smtClean="0">
                <a:ea typeface="ＭＳ Ｐゴシック" pitchFamily="34" charset="-128"/>
              </a:rPr>
              <a:t>Marchés boursiers américains</a:t>
            </a:r>
            <a:br>
              <a:rPr lang="fr-CA" dirty="0" smtClean="0">
                <a:ea typeface="ＭＳ Ｐゴシック" pitchFamily="34" charset="-128"/>
              </a:rPr>
            </a:br>
            <a:r>
              <a:rPr lang="fr-CA" sz="1800" dirty="0">
                <a:ea typeface="ＭＳ Ｐゴシック" pitchFamily="34" charset="-128"/>
              </a:rPr>
              <a:t>Diversification – par secteur</a:t>
            </a:r>
            <a:endParaRPr lang="en-CA" sz="1800" dirty="0">
              <a:ea typeface="ＭＳ Ｐゴシック" pitchFamily="34" charset="-128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33795" y="1361515"/>
            <a:ext cx="2632364" cy="57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fr-CA" sz="1600" b="1" dirty="0">
                <a:solidFill>
                  <a:srgbClr val="000000"/>
                </a:solidFill>
              </a:rPr>
              <a:t>Pondérations des secteurs de l'indice composé S&amp;P/TSX</a:t>
            </a:r>
            <a:endParaRPr lang="en-CA" sz="1600" b="1" dirty="0">
              <a:solidFill>
                <a:srgbClr val="000000"/>
              </a:solidFill>
            </a:endParaRP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 flipV="1">
            <a:off x="2234046" y="4263838"/>
            <a:ext cx="415636" cy="537882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lg" len="lg"/>
          </a:ln>
        </p:spPr>
        <p:txBody>
          <a:bodyPr lIns="82058" tIns="41029" rIns="82058" bIns="41029"/>
          <a:lstStyle/>
          <a:p>
            <a:endParaRPr lang="fr-CA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874694" y="4831137"/>
            <a:ext cx="2286000" cy="57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fr-CA" sz="1600" b="1" dirty="0">
                <a:solidFill>
                  <a:srgbClr val="0066FF"/>
                </a:solidFill>
              </a:rPr>
              <a:t>76 % dans les trois secteurs</a:t>
            </a:r>
            <a:endParaRPr lang="en-CA" sz="1600" b="1" dirty="0">
              <a:solidFill>
                <a:srgbClr val="0066FF"/>
              </a:solidFill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5676035" y="1390931"/>
            <a:ext cx="2287443" cy="821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fr-CA" sz="1600" b="1" dirty="0">
                <a:solidFill>
                  <a:srgbClr val="000000"/>
                </a:solidFill>
              </a:rPr>
              <a:t>Pondérations des secteurs de l'indice S&amp;P 500</a:t>
            </a:r>
            <a:endParaRPr lang="en-CA" sz="1600" b="1" dirty="0">
              <a:solidFill>
                <a:srgbClr val="000000"/>
              </a:solidFill>
            </a:endParaRP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5126182" y="4723279"/>
            <a:ext cx="1939636" cy="57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CA" sz="1600" b="1" dirty="0">
                <a:solidFill>
                  <a:srgbClr val="0066FF"/>
                </a:solidFill>
              </a:rPr>
              <a:t>Bien </a:t>
            </a:r>
            <a:r>
              <a:rPr lang="en-CA" sz="1600" b="1" dirty="0" err="1">
                <a:solidFill>
                  <a:srgbClr val="0066FF"/>
                </a:solidFill>
              </a:rPr>
              <a:t>diversifié</a:t>
            </a:r>
            <a:r>
              <a:rPr lang="en-CA" sz="1600" b="1" dirty="0">
                <a:solidFill>
                  <a:srgbClr val="0066FF"/>
                </a:solidFill>
              </a:rPr>
              <a:t> par </a:t>
            </a:r>
            <a:r>
              <a:rPr lang="en-CA" sz="1600" b="1" dirty="0" err="1">
                <a:solidFill>
                  <a:srgbClr val="0066FF"/>
                </a:solidFill>
              </a:rPr>
              <a:t>secteur</a:t>
            </a:r>
            <a:endParaRPr lang="en-CA" sz="1600" b="1" dirty="0">
              <a:solidFill>
                <a:srgbClr val="0066FF"/>
              </a:solidFill>
            </a:endParaRP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V="1">
            <a:off x="6386080" y="4210610"/>
            <a:ext cx="346364" cy="537882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lg" len="lg"/>
          </a:ln>
        </p:spPr>
        <p:txBody>
          <a:bodyPr lIns="82058" tIns="41029" rIns="82058" bIns="41029"/>
          <a:lstStyle/>
          <a:p>
            <a:endParaRPr lang="fr-CA"/>
          </a:p>
        </p:txBody>
      </p:sp>
      <p:sp>
        <p:nvSpPr>
          <p:cNvPr id="14346" name="Oval 10"/>
          <p:cNvSpPr>
            <a:spLocks noChangeArrowheads="1"/>
          </p:cNvSpPr>
          <p:nvPr/>
        </p:nvSpPr>
        <p:spPr bwMode="auto">
          <a:xfrm>
            <a:off x="3101398" y="2143125"/>
            <a:ext cx="2840182" cy="470647"/>
          </a:xfrm>
          <a:prstGeom prst="ellipse">
            <a:avLst/>
          </a:prstGeom>
          <a:noFill/>
          <a:ln w="25400">
            <a:solidFill>
              <a:srgbClr val="0066FF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fr-CA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7139421" y="5971335"/>
            <a:ext cx="1654299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CA" sz="1100" dirty="0" err="1">
                <a:solidFill>
                  <a:srgbClr val="000000"/>
                </a:solidFill>
              </a:rPr>
              <a:t>Données</a:t>
            </a:r>
            <a:r>
              <a:rPr lang="en-CA" sz="1100" dirty="0">
                <a:solidFill>
                  <a:srgbClr val="000000"/>
                </a:solidFill>
              </a:rPr>
              <a:t> en </a:t>
            </a:r>
            <a:r>
              <a:rPr lang="en-CA" sz="1100" dirty="0" err="1">
                <a:solidFill>
                  <a:srgbClr val="000000"/>
                </a:solidFill>
              </a:rPr>
              <a:t>septembre</a:t>
            </a:r>
            <a:r>
              <a:rPr lang="en-CA" sz="1100" dirty="0">
                <a:solidFill>
                  <a:srgbClr val="000000"/>
                </a:solidFill>
              </a:rPr>
              <a:t> 2012</a:t>
            </a:r>
          </a:p>
        </p:txBody>
      </p:sp>
      <p:pic>
        <p:nvPicPr>
          <p:cNvPr id="143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9568" y="1514196"/>
            <a:ext cx="809625" cy="427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2262" y="1502990"/>
            <a:ext cx="837045" cy="399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173</Words>
  <Application>Microsoft Office PowerPoint</Application>
  <PresentationFormat>Affichage à l'écran (4:3)</PresentationFormat>
  <Paragraphs>33</Paragraphs>
  <Slides>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Pourquoi le marché boursier américain est intéressant?</vt:lpstr>
      <vt:lpstr>Diapositive 2</vt:lpstr>
      <vt:lpstr>Valorisations Les finances des sociétés américaines sont saines</vt:lpstr>
      <vt:lpstr>Diapositive 4</vt:lpstr>
      <vt:lpstr>Diapositive 5</vt:lpstr>
      <vt:lpstr>Marchés boursiers américains Diversification – par secteur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Pourquoi le marché boursier américain est intéressant?</dc:title>
  <dc:creator>Jean-François</dc:creator>
  <cp:lastModifiedBy>Jean-François</cp:lastModifiedBy>
  <cp:revision>1</cp:revision>
  <dcterms:created xsi:type="dcterms:W3CDTF">2012-11-22T05:49:43Z</dcterms:created>
  <dcterms:modified xsi:type="dcterms:W3CDTF">2012-11-22T05:51:51Z</dcterms:modified>
</cp:coreProperties>
</file>